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HK Grotesk Bold" panose="020B0604020202020204" charset="0"/>
      <p:regular r:id="rId21"/>
    </p:embeddedFont>
    <p:embeddedFont>
      <p:font typeface="HK Grotesk Light"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9" d="100"/>
          <a:sy n="79" d="100"/>
        </p:scale>
        <p:origin x="54"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2.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jpe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svg"/><Relationship Id="rId7"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22.svg"/><Relationship Id="rId10"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14912">
            <a:off x="-744060" y="1949651"/>
            <a:ext cx="21356206" cy="6874465"/>
          </a:xfrm>
          <a:prstGeom prst="rect">
            <a:avLst/>
          </a:prstGeom>
        </p:spPr>
      </p:pic>
      <p:grpSp>
        <p:nvGrpSpPr>
          <p:cNvPr id="3" name="Group 3"/>
          <p:cNvGrpSpPr/>
          <p:nvPr/>
        </p:nvGrpSpPr>
        <p:grpSpPr>
          <a:xfrm>
            <a:off x="1028700" y="1028700"/>
            <a:ext cx="13029637" cy="4732346"/>
            <a:chOff x="0" y="0"/>
            <a:chExt cx="17372850" cy="6309795"/>
          </a:xfrm>
        </p:grpSpPr>
        <p:sp>
          <p:nvSpPr>
            <p:cNvPr id="4" name="TextBox 4"/>
            <p:cNvSpPr txBox="1"/>
            <p:nvPr/>
          </p:nvSpPr>
          <p:spPr>
            <a:xfrm>
              <a:off x="0" y="95250"/>
              <a:ext cx="17372850" cy="4574814"/>
            </a:xfrm>
            <a:prstGeom prst="rect">
              <a:avLst/>
            </a:prstGeom>
          </p:spPr>
          <p:txBody>
            <a:bodyPr lIns="0" tIns="0" rIns="0" bIns="0" rtlCol="0" anchor="t">
              <a:spAutoFit/>
            </a:bodyPr>
            <a:lstStyle/>
            <a:p>
              <a:pPr>
                <a:lnSpc>
                  <a:spcPts val="13286"/>
                </a:lnSpc>
              </a:pPr>
              <a:r>
                <a:rPr lang="en-US" sz="11969" spc="-359">
                  <a:solidFill>
                    <a:srgbClr val="FFFFFF"/>
                  </a:solidFill>
                  <a:latin typeface="HK Grotesk Bold"/>
                </a:rPr>
                <a:t>Motion Sensor Light</a:t>
              </a:r>
            </a:p>
            <a:p>
              <a:pPr>
                <a:lnSpc>
                  <a:spcPts val="13286"/>
                </a:lnSpc>
              </a:pPr>
              <a:endParaRPr lang="en-US" sz="11969" spc="-359">
                <a:solidFill>
                  <a:srgbClr val="FFFFFF"/>
                </a:solidFill>
                <a:latin typeface="HK Grotesk Bold"/>
              </a:endParaRPr>
            </a:p>
          </p:txBody>
        </p:sp>
        <p:sp>
          <p:nvSpPr>
            <p:cNvPr id="5" name="TextBox 5"/>
            <p:cNvSpPr txBox="1"/>
            <p:nvPr/>
          </p:nvSpPr>
          <p:spPr>
            <a:xfrm>
              <a:off x="0" y="5199848"/>
              <a:ext cx="9743782" cy="1109947"/>
            </a:xfrm>
            <a:prstGeom prst="rect">
              <a:avLst/>
            </a:prstGeom>
          </p:spPr>
          <p:txBody>
            <a:bodyPr lIns="0" tIns="0" rIns="0" bIns="0" rtlCol="0" anchor="t">
              <a:spAutoFit/>
            </a:bodyPr>
            <a:lstStyle/>
            <a:p>
              <a:pPr>
                <a:lnSpc>
                  <a:spcPts val="3270"/>
                </a:lnSpc>
              </a:pPr>
              <a:r>
                <a:rPr lang="en-US" sz="2946">
                  <a:solidFill>
                    <a:srgbClr val="57FFDC"/>
                  </a:solidFill>
                  <a:latin typeface="HK Grotesk Light"/>
                </a:rPr>
                <a:t>AUTOMATIC ON &amp; OFF LIGHT</a:t>
              </a:r>
            </a:p>
            <a:p>
              <a:pPr>
                <a:lnSpc>
                  <a:spcPts val="3270"/>
                </a:lnSpc>
              </a:pPr>
              <a:endParaRPr lang="en-US" sz="2946">
                <a:solidFill>
                  <a:srgbClr val="57FFDC"/>
                </a:solidFill>
                <a:latin typeface="HK Grotesk Light"/>
              </a:endParaRPr>
            </a:p>
          </p:txBody>
        </p:sp>
      </p:grpSp>
      <p:grpSp>
        <p:nvGrpSpPr>
          <p:cNvPr id="6" name="Group 6"/>
          <p:cNvGrpSpPr/>
          <p:nvPr/>
        </p:nvGrpSpPr>
        <p:grpSpPr>
          <a:xfrm>
            <a:off x="15330652" y="7061766"/>
            <a:ext cx="1928648" cy="2074442"/>
            <a:chOff x="0" y="0"/>
            <a:chExt cx="2571531" cy="2765923"/>
          </a:xfrm>
        </p:grpSpPr>
        <p:sp>
          <p:nvSpPr>
            <p:cNvPr id="7" name="AutoShape 7"/>
            <p:cNvSpPr/>
            <p:nvPr/>
          </p:nvSpPr>
          <p:spPr>
            <a:xfrm>
              <a:off x="2508031" y="0"/>
              <a:ext cx="63500" cy="1767642"/>
            </a:xfrm>
            <a:prstGeom prst="rect">
              <a:avLst/>
            </a:prstGeom>
            <a:solidFill>
              <a:srgbClr val="57FFDC"/>
            </a:solidFill>
          </p:spPr>
        </p:sp>
        <p:sp>
          <p:nvSpPr>
            <p:cNvPr id="8" name="TextBox 8"/>
            <p:cNvSpPr txBox="1"/>
            <p:nvPr/>
          </p:nvSpPr>
          <p:spPr>
            <a:xfrm>
              <a:off x="0" y="2310295"/>
              <a:ext cx="2571531"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816953">
            <a:off x="-2607084" y="-1808172"/>
            <a:ext cx="19036434" cy="643788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816953">
            <a:off x="2345916" y="9738000"/>
            <a:ext cx="19036434" cy="6437888"/>
          </a:xfrm>
          <a:prstGeom prst="rect">
            <a:avLst/>
          </a:prstGeom>
        </p:spPr>
      </p:pic>
      <p:grpSp>
        <p:nvGrpSpPr>
          <p:cNvPr id="4" name="Group 4"/>
          <p:cNvGrpSpPr/>
          <p:nvPr/>
        </p:nvGrpSpPr>
        <p:grpSpPr>
          <a:xfrm>
            <a:off x="16642343" y="7183858"/>
            <a:ext cx="616957" cy="2074442"/>
            <a:chOff x="0" y="0"/>
            <a:chExt cx="822610" cy="2765923"/>
          </a:xfrm>
        </p:grpSpPr>
        <p:sp>
          <p:nvSpPr>
            <p:cNvPr id="5" name="AutoShape 5"/>
            <p:cNvSpPr/>
            <p:nvPr/>
          </p:nvSpPr>
          <p:spPr>
            <a:xfrm>
              <a:off x="759110" y="0"/>
              <a:ext cx="63500" cy="1767642"/>
            </a:xfrm>
            <a:prstGeom prst="rect">
              <a:avLst/>
            </a:prstGeom>
            <a:solidFill>
              <a:srgbClr val="57FFDC"/>
            </a:solidFill>
          </p:spPr>
        </p:sp>
        <p:sp>
          <p:nvSpPr>
            <p:cNvPr id="6" name="TextBox 6"/>
            <p:cNvSpPr txBox="1"/>
            <p:nvPr/>
          </p:nvSpPr>
          <p:spPr>
            <a:xfrm>
              <a:off x="0" y="2310295"/>
              <a:ext cx="822610"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10</a:t>
              </a:r>
            </a:p>
          </p:txBody>
        </p:sp>
      </p:grpSp>
      <p:pic>
        <p:nvPicPr>
          <p:cNvPr id="7" name="Picture 7"/>
          <p:cNvPicPr>
            <a:picLocks noChangeAspect="1"/>
          </p:cNvPicPr>
          <p:nvPr/>
        </p:nvPicPr>
        <p:blipFill>
          <a:blip r:embed="rId4"/>
          <a:srcRect/>
          <a:stretch>
            <a:fillRect/>
          </a:stretch>
        </p:blipFill>
        <p:spPr>
          <a:xfrm>
            <a:off x="2271038" y="651392"/>
            <a:ext cx="13457222" cy="7569687"/>
          </a:xfrm>
          <a:prstGeom prst="rect">
            <a:avLst/>
          </a:prstGeom>
        </p:spPr>
      </p:pic>
      <p:sp>
        <p:nvSpPr>
          <p:cNvPr id="8" name="TextBox 8"/>
          <p:cNvSpPr txBox="1"/>
          <p:nvPr/>
        </p:nvSpPr>
        <p:spPr>
          <a:xfrm>
            <a:off x="4230685" y="8414246"/>
            <a:ext cx="9537927" cy="420348"/>
          </a:xfrm>
          <a:prstGeom prst="rect">
            <a:avLst/>
          </a:prstGeom>
        </p:spPr>
        <p:txBody>
          <a:bodyPr lIns="0" tIns="0" rIns="0" bIns="0" rtlCol="0" anchor="t">
            <a:spAutoFit/>
          </a:bodyPr>
          <a:lstStyle/>
          <a:p>
            <a:pPr>
              <a:lnSpc>
                <a:spcPts val="3359"/>
              </a:lnSpc>
            </a:pPr>
            <a:r>
              <a:rPr lang="en-US" sz="3026">
                <a:solidFill>
                  <a:srgbClr val="57FFDC"/>
                </a:solidFill>
                <a:latin typeface="HK Grotesk Bold"/>
              </a:rPr>
              <a:t>PCB LAYOUT OF THE MOTION SENSOR SWITCH: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6642343" y="7183858"/>
            <a:ext cx="616957" cy="2074442"/>
            <a:chOff x="0" y="0"/>
            <a:chExt cx="822610" cy="2765923"/>
          </a:xfrm>
        </p:grpSpPr>
        <p:sp>
          <p:nvSpPr>
            <p:cNvPr id="3" name="AutoShape 3"/>
            <p:cNvSpPr/>
            <p:nvPr/>
          </p:nvSpPr>
          <p:spPr>
            <a:xfrm>
              <a:off x="759110" y="0"/>
              <a:ext cx="63500" cy="1767642"/>
            </a:xfrm>
            <a:prstGeom prst="rect">
              <a:avLst/>
            </a:prstGeom>
            <a:solidFill>
              <a:srgbClr val="57FFDC"/>
            </a:solidFill>
          </p:spPr>
        </p:sp>
        <p:sp>
          <p:nvSpPr>
            <p:cNvPr id="4" name="TextBox 4"/>
            <p:cNvSpPr txBox="1"/>
            <p:nvPr/>
          </p:nvSpPr>
          <p:spPr>
            <a:xfrm>
              <a:off x="0" y="2310295"/>
              <a:ext cx="822610"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11</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61512" flipV="1">
            <a:off x="8601563" y="92778"/>
            <a:ext cx="14662108" cy="4465495"/>
          </a:xfrm>
          <a:prstGeom prst="rect">
            <a:avLst/>
          </a:prstGeom>
        </p:spPr>
      </p:pic>
      <p:pic>
        <p:nvPicPr>
          <p:cNvPr id="6" name="Picture 6"/>
          <p:cNvPicPr>
            <a:picLocks noChangeAspect="1"/>
          </p:cNvPicPr>
          <p:nvPr/>
        </p:nvPicPr>
        <p:blipFill>
          <a:blip r:embed="rId4"/>
          <a:srcRect/>
          <a:stretch>
            <a:fillRect/>
          </a:stretch>
        </p:blipFill>
        <p:spPr>
          <a:xfrm>
            <a:off x="1921612" y="799043"/>
            <a:ext cx="13912249" cy="7825640"/>
          </a:xfrm>
          <a:prstGeom prst="rect">
            <a:avLst/>
          </a:prstGeom>
        </p:spPr>
      </p:pic>
      <p:sp>
        <p:nvSpPr>
          <p:cNvPr id="7" name="TextBox 7"/>
          <p:cNvSpPr txBox="1"/>
          <p:nvPr/>
        </p:nvSpPr>
        <p:spPr>
          <a:xfrm>
            <a:off x="3368488" y="9051573"/>
            <a:ext cx="9160281" cy="442029"/>
          </a:xfrm>
          <a:prstGeom prst="rect">
            <a:avLst/>
          </a:prstGeom>
        </p:spPr>
        <p:txBody>
          <a:bodyPr lIns="0" tIns="0" rIns="0" bIns="0" rtlCol="0" anchor="t">
            <a:spAutoFit/>
          </a:bodyPr>
          <a:lstStyle/>
          <a:p>
            <a:pPr algn="ctr">
              <a:lnSpc>
                <a:spcPts val="3474"/>
              </a:lnSpc>
              <a:spcBef>
                <a:spcPct val="0"/>
              </a:spcBef>
            </a:pPr>
            <a:r>
              <a:rPr lang="en-US" sz="3130">
                <a:solidFill>
                  <a:srgbClr val="FFFFFF"/>
                </a:solidFill>
                <a:latin typeface="HK Grotesk Bold Bold"/>
              </a:rPr>
              <a:t>PCB LAYOUT OF THE MOTION SENSOR SWITCH: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1817" flipH="1">
            <a:off x="-2041502" y="5206915"/>
            <a:ext cx="21853999" cy="7390754"/>
          </a:xfrm>
          <a:prstGeom prst="rect">
            <a:avLst/>
          </a:prstGeom>
        </p:spPr>
      </p:pic>
      <p:grpSp>
        <p:nvGrpSpPr>
          <p:cNvPr id="3" name="Group 3"/>
          <p:cNvGrpSpPr/>
          <p:nvPr/>
        </p:nvGrpSpPr>
        <p:grpSpPr>
          <a:xfrm>
            <a:off x="17065623" y="7578879"/>
            <a:ext cx="616957" cy="2074442"/>
            <a:chOff x="0" y="0"/>
            <a:chExt cx="822610" cy="2765923"/>
          </a:xfrm>
        </p:grpSpPr>
        <p:sp>
          <p:nvSpPr>
            <p:cNvPr id="4" name="AutoShape 4"/>
            <p:cNvSpPr/>
            <p:nvPr/>
          </p:nvSpPr>
          <p:spPr>
            <a:xfrm>
              <a:off x="0" y="0"/>
              <a:ext cx="63500" cy="1767642"/>
            </a:xfrm>
            <a:prstGeom prst="rect">
              <a:avLst/>
            </a:prstGeom>
            <a:solidFill>
              <a:srgbClr val="57FFDC"/>
            </a:solidFill>
          </p:spPr>
        </p:sp>
        <p:sp>
          <p:nvSpPr>
            <p:cNvPr id="5" name="TextBox 5"/>
            <p:cNvSpPr txBox="1"/>
            <p:nvPr/>
          </p:nvSpPr>
          <p:spPr>
            <a:xfrm>
              <a:off x="0" y="2310295"/>
              <a:ext cx="822610" cy="455628"/>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12</a:t>
              </a:r>
            </a:p>
          </p:txBody>
        </p:sp>
      </p:grpSp>
      <p:pic>
        <p:nvPicPr>
          <p:cNvPr id="6" name="Picture 6"/>
          <p:cNvPicPr>
            <a:picLocks noChangeAspect="1"/>
          </p:cNvPicPr>
          <p:nvPr/>
        </p:nvPicPr>
        <p:blipFill>
          <a:blip r:embed="rId4"/>
          <a:srcRect/>
          <a:stretch>
            <a:fillRect/>
          </a:stretch>
        </p:blipFill>
        <p:spPr>
          <a:xfrm>
            <a:off x="1449911" y="815575"/>
            <a:ext cx="15388177" cy="86558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6642343" y="7183858"/>
            <a:ext cx="616957" cy="2074442"/>
            <a:chOff x="0" y="0"/>
            <a:chExt cx="822610" cy="2765923"/>
          </a:xfrm>
        </p:grpSpPr>
        <p:sp>
          <p:nvSpPr>
            <p:cNvPr id="3" name="AutoShape 3"/>
            <p:cNvSpPr/>
            <p:nvPr/>
          </p:nvSpPr>
          <p:spPr>
            <a:xfrm>
              <a:off x="759110" y="0"/>
              <a:ext cx="63500" cy="1767642"/>
            </a:xfrm>
            <a:prstGeom prst="rect">
              <a:avLst/>
            </a:prstGeom>
            <a:solidFill>
              <a:srgbClr val="57FFDC"/>
            </a:solidFill>
          </p:spPr>
        </p:sp>
        <p:sp>
          <p:nvSpPr>
            <p:cNvPr id="4" name="TextBox 4"/>
            <p:cNvSpPr txBox="1"/>
            <p:nvPr/>
          </p:nvSpPr>
          <p:spPr>
            <a:xfrm>
              <a:off x="0" y="2310295"/>
              <a:ext cx="822610"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13</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61512" flipV="1">
            <a:off x="8601563" y="92778"/>
            <a:ext cx="14662108" cy="4465495"/>
          </a:xfrm>
          <a:prstGeom prst="rect">
            <a:avLst/>
          </a:prstGeom>
        </p:spPr>
      </p:pic>
      <p:pic>
        <p:nvPicPr>
          <p:cNvPr id="6" name="Picture 6"/>
          <p:cNvPicPr>
            <a:picLocks noChangeAspect="1"/>
          </p:cNvPicPr>
          <p:nvPr/>
        </p:nvPicPr>
        <p:blipFill>
          <a:blip r:embed="rId4"/>
          <a:srcRect/>
          <a:stretch>
            <a:fillRect/>
          </a:stretch>
        </p:blipFill>
        <p:spPr>
          <a:xfrm>
            <a:off x="1970990" y="1144686"/>
            <a:ext cx="13768238" cy="7744634"/>
          </a:xfrm>
          <a:prstGeom prst="rect">
            <a:avLst/>
          </a:prstGeom>
        </p:spPr>
      </p:pic>
      <p:sp>
        <p:nvSpPr>
          <p:cNvPr id="7" name="TextBox 7"/>
          <p:cNvSpPr txBox="1"/>
          <p:nvPr/>
        </p:nvSpPr>
        <p:spPr>
          <a:xfrm>
            <a:off x="4311724" y="9277350"/>
            <a:ext cx="8392728" cy="425890"/>
          </a:xfrm>
          <a:prstGeom prst="rect">
            <a:avLst/>
          </a:prstGeom>
        </p:spPr>
        <p:txBody>
          <a:bodyPr lIns="0" tIns="0" rIns="0" bIns="0" rtlCol="0" anchor="t">
            <a:spAutoFit/>
          </a:bodyPr>
          <a:lstStyle/>
          <a:p>
            <a:pPr algn="ctr">
              <a:lnSpc>
                <a:spcPts val="3285"/>
              </a:lnSpc>
              <a:spcBef>
                <a:spcPct val="0"/>
              </a:spcBef>
            </a:pPr>
            <a:r>
              <a:rPr lang="en-US" sz="2959">
                <a:solidFill>
                  <a:srgbClr val="FFFFFF"/>
                </a:solidFill>
                <a:latin typeface="HK Grotesk Bold Bold"/>
              </a:rPr>
              <a:t>PCB LAYOUT OF THE MOTION SENSOR SWITCH: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6642343" y="7183858"/>
            <a:ext cx="616957" cy="2074442"/>
            <a:chOff x="0" y="0"/>
            <a:chExt cx="822610" cy="2765923"/>
          </a:xfrm>
        </p:grpSpPr>
        <p:sp>
          <p:nvSpPr>
            <p:cNvPr id="3" name="AutoShape 3"/>
            <p:cNvSpPr/>
            <p:nvPr/>
          </p:nvSpPr>
          <p:spPr>
            <a:xfrm>
              <a:off x="759110" y="0"/>
              <a:ext cx="63500" cy="1767642"/>
            </a:xfrm>
            <a:prstGeom prst="rect">
              <a:avLst/>
            </a:prstGeom>
            <a:solidFill>
              <a:srgbClr val="57FFDC"/>
            </a:solidFill>
          </p:spPr>
        </p:sp>
        <p:sp>
          <p:nvSpPr>
            <p:cNvPr id="4" name="TextBox 4"/>
            <p:cNvSpPr txBox="1"/>
            <p:nvPr/>
          </p:nvSpPr>
          <p:spPr>
            <a:xfrm>
              <a:off x="0" y="2310295"/>
              <a:ext cx="822610"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14</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61512" flipV="1">
            <a:off x="8601563" y="92778"/>
            <a:ext cx="14662108" cy="4465495"/>
          </a:xfrm>
          <a:prstGeom prst="rect">
            <a:avLst/>
          </a:prstGeom>
        </p:spPr>
      </p:pic>
      <p:pic>
        <p:nvPicPr>
          <p:cNvPr id="6" name="Picture 6"/>
          <p:cNvPicPr>
            <a:picLocks noChangeAspect="1"/>
          </p:cNvPicPr>
          <p:nvPr/>
        </p:nvPicPr>
        <p:blipFill>
          <a:blip r:embed="rId4"/>
          <a:srcRect/>
          <a:stretch>
            <a:fillRect/>
          </a:stretch>
        </p:blipFill>
        <p:spPr>
          <a:xfrm>
            <a:off x="3010731" y="1028700"/>
            <a:ext cx="8160719" cy="7420497"/>
          </a:xfrm>
          <a:prstGeom prst="rect">
            <a:avLst/>
          </a:prstGeom>
        </p:spPr>
      </p:pic>
      <p:sp>
        <p:nvSpPr>
          <p:cNvPr id="7" name="TextBox 7"/>
          <p:cNvSpPr txBox="1"/>
          <p:nvPr/>
        </p:nvSpPr>
        <p:spPr>
          <a:xfrm>
            <a:off x="11171450" y="4397191"/>
            <a:ext cx="5302537" cy="675132"/>
          </a:xfrm>
          <a:prstGeom prst="rect">
            <a:avLst/>
          </a:prstGeom>
        </p:spPr>
        <p:txBody>
          <a:bodyPr lIns="0" tIns="0" rIns="0" bIns="0" rtlCol="0" anchor="t">
            <a:spAutoFit/>
          </a:bodyPr>
          <a:lstStyle/>
          <a:p>
            <a:pPr algn="ctr">
              <a:lnSpc>
                <a:spcPts val="2664"/>
              </a:lnSpc>
              <a:spcBef>
                <a:spcPct val="0"/>
              </a:spcBef>
            </a:pPr>
            <a:r>
              <a:rPr lang="en-US" sz="2400">
                <a:solidFill>
                  <a:srgbClr val="FFFFFF"/>
                </a:solidFill>
                <a:latin typeface="HK Grotesk Bold Bold"/>
              </a:rPr>
              <a:t>PCB LAYOUT OF THE MOTION SENSOR SWITCH: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137367" y="358190"/>
            <a:ext cx="8349316" cy="6359653"/>
            <a:chOff x="0" y="0"/>
            <a:chExt cx="11132421" cy="8479538"/>
          </a:xfrm>
        </p:grpSpPr>
        <p:sp>
          <p:nvSpPr>
            <p:cNvPr id="3" name="TextBox 3"/>
            <p:cNvSpPr txBox="1"/>
            <p:nvPr/>
          </p:nvSpPr>
          <p:spPr>
            <a:xfrm>
              <a:off x="0" y="47625"/>
              <a:ext cx="11132421" cy="2437513"/>
            </a:xfrm>
            <a:prstGeom prst="rect">
              <a:avLst/>
            </a:prstGeom>
          </p:spPr>
          <p:txBody>
            <a:bodyPr lIns="0" tIns="0" rIns="0" bIns="0" rtlCol="0" anchor="t">
              <a:spAutoFit/>
            </a:bodyPr>
            <a:lstStyle/>
            <a:p>
              <a:pPr>
                <a:lnSpc>
                  <a:spcPts val="7104"/>
                </a:lnSpc>
              </a:pPr>
              <a:r>
                <a:rPr lang="en-US" sz="6400" spc="-192" dirty="0" err="1">
                  <a:solidFill>
                    <a:srgbClr val="FFFFFF"/>
                  </a:solidFill>
                  <a:cs typeface="HK Grotesk Bold"/>
                </a:rPr>
                <a:t>عمل</a:t>
              </a:r>
              <a:r>
                <a:rPr lang="en-US" sz="6400" spc="-192" dirty="0">
                  <a:solidFill>
                    <a:srgbClr val="FFFFFF"/>
                  </a:solidFill>
                  <a:cs typeface="HK Grotesk Bold"/>
                </a:rPr>
                <a:t> </a:t>
              </a:r>
              <a:r>
                <a:rPr lang="en-US" sz="6400" spc="-192" dirty="0" err="1">
                  <a:solidFill>
                    <a:srgbClr val="FFFFFF"/>
                  </a:solidFill>
                  <a:cs typeface="HK Grotesk Bold"/>
                </a:rPr>
                <a:t>الطلاب</a:t>
              </a:r>
              <a:r>
                <a:rPr lang="en-US" sz="6400" spc="-192" dirty="0">
                  <a:solidFill>
                    <a:srgbClr val="FFFFFF"/>
                  </a:solidFill>
                  <a:cs typeface="HK Grotesk Bold"/>
                </a:rPr>
                <a:t>: </a:t>
              </a:r>
            </a:p>
            <a:p>
              <a:pPr>
                <a:lnSpc>
                  <a:spcPts val="7104"/>
                </a:lnSpc>
              </a:pPr>
              <a:endParaRPr lang="en-US" sz="6400" spc="-192" dirty="0">
                <a:solidFill>
                  <a:srgbClr val="FFFFFF"/>
                </a:solidFill>
                <a:cs typeface="HK Grotesk Bold"/>
              </a:endParaRPr>
            </a:p>
          </p:txBody>
        </p:sp>
        <p:sp>
          <p:nvSpPr>
            <p:cNvPr id="4" name="TextBox 4"/>
            <p:cNvSpPr txBox="1"/>
            <p:nvPr/>
          </p:nvSpPr>
          <p:spPr>
            <a:xfrm>
              <a:off x="0" y="2945513"/>
              <a:ext cx="9268240" cy="5534025"/>
            </a:xfrm>
            <a:prstGeom prst="rect">
              <a:avLst/>
            </a:prstGeom>
          </p:spPr>
          <p:txBody>
            <a:bodyPr lIns="0" tIns="0" rIns="0" bIns="0" rtlCol="0" anchor="t">
              <a:spAutoFit/>
            </a:bodyPr>
            <a:lstStyle/>
            <a:p>
              <a:pPr>
                <a:lnSpc>
                  <a:spcPts val="5849"/>
                </a:lnSpc>
              </a:pPr>
              <a:r>
                <a:rPr lang="en-US" sz="4499" spc="-89">
                  <a:solidFill>
                    <a:srgbClr val="FFFFFF"/>
                  </a:solidFill>
                  <a:latin typeface="HK Grotesk Light"/>
                </a:rPr>
                <a:t>-     على عبدالمنعم على ابراهيم</a:t>
              </a:r>
            </a:p>
            <a:p>
              <a:pPr>
                <a:lnSpc>
                  <a:spcPts val="5849"/>
                </a:lnSpc>
              </a:pPr>
              <a:r>
                <a:rPr lang="en-US" sz="4499" spc="-89">
                  <a:solidFill>
                    <a:srgbClr val="FFFFFF"/>
                  </a:solidFill>
                  <a:latin typeface="HK Grotesk Light"/>
                </a:rPr>
                <a:t>-     احمد زكريا عبدالعال يوسف </a:t>
              </a:r>
            </a:p>
            <a:p>
              <a:pPr>
                <a:lnSpc>
                  <a:spcPts val="5849"/>
                </a:lnSpc>
              </a:pPr>
              <a:r>
                <a:rPr lang="en-US" sz="4499" spc="-89">
                  <a:solidFill>
                    <a:srgbClr val="FFFFFF"/>
                  </a:solidFill>
                  <a:latin typeface="HK Grotesk Light"/>
                </a:rPr>
                <a:t>-     رحمه احمد يوسف امين</a:t>
              </a:r>
            </a:p>
            <a:p>
              <a:pPr>
                <a:lnSpc>
                  <a:spcPts val="5849"/>
                </a:lnSpc>
              </a:pPr>
              <a:r>
                <a:rPr lang="en-US" sz="4499" spc="-89">
                  <a:solidFill>
                    <a:srgbClr val="FFFFFF"/>
                  </a:solidFill>
                  <a:latin typeface="HK Grotesk Light"/>
                </a:rPr>
                <a:t>-     ايثار عدنان ابراهيم البليدي</a:t>
              </a:r>
            </a:p>
            <a:p>
              <a:pPr>
                <a:lnSpc>
                  <a:spcPts val="5849"/>
                </a:lnSpc>
              </a:pPr>
              <a:r>
                <a:rPr lang="en-US" sz="4499" spc="-89">
                  <a:solidFill>
                    <a:srgbClr val="FFFFFF"/>
                  </a:solidFill>
                  <a:latin typeface="HK Grotesk Light"/>
                </a:rPr>
                <a:t>-     اسراء مجدي محمد نجيب</a:t>
              </a:r>
            </a:p>
            <a:p>
              <a:pPr>
                <a:lnSpc>
                  <a:spcPts val="3900"/>
                </a:lnSpc>
              </a:pPr>
              <a:endParaRPr lang="en-US" sz="4499" spc="-89">
                <a:solidFill>
                  <a:srgbClr val="FFFFFF"/>
                </a:solidFill>
                <a:latin typeface="HK Grotesk Light"/>
              </a:endParaRPr>
            </a:p>
          </p:txBody>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228806" flipV="1">
            <a:off x="3527515" y="2679825"/>
            <a:ext cx="21356206" cy="6874465"/>
          </a:xfrm>
          <a:prstGeom prst="rect">
            <a:avLst/>
          </a:prstGeom>
        </p:spPr>
      </p:pic>
      <p:sp>
        <p:nvSpPr>
          <p:cNvPr id="6" name="TextBox 6"/>
          <p:cNvSpPr txBox="1"/>
          <p:nvPr/>
        </p:nvSpPr>
        <p:spPr>
          <a:xfrm>
            <a:off x="11798767" y="8921341"/>
            <a:ext cx="4133850" cy="336959"/>
          </a:xfrm>
          <a:prstGeom prst="rect">
            <a:avLst/>
          </a:prstGeom>
        </p:spPr>
        <p:txBody>
          <a:bodyPr lIns="0" tIns="0" rIns="0" bIns="0" rtlCol="0" anchor="t">
            <a:spAutoFit/>
          </a:bodyPr>
          <a:lstStyle/>
          <a:p>
            <a:pPr algn="r">
              <a:lnSpc>
                <a:spcPts val="2664"/>
              </a:lnSpc>
            </a:pPr>
            <a:r>
              <a:rPr lang="en-US" sz="2400">
                <a:solidFill>
                  <a:srgbClr val="57FFDC"/>
                </a:solidFill>
                <a:latin typeface="HK Grotesk Bold"/>
              </a:rPr>
              <a:t>CREATIVE PORTFOLIO</a:t>
            </a:r>
          </a:p>
        </p:txBody>
      </p:sp>
      <p:grpSp>
        <p:nvGrpSpPr>
          <p:cNvPr id="7" name="Group 7"/>
          <p:cNvGrpSpPr/>
          <p:nvPr/>
        </p:nvGrpSpPr>
        <p:grpSpPr>
          <a:xfrm>
            <a:off x="16642343" y="7183858"/>
            <a:ext cx="616957" cy="2074442"/>
            <a:chOff x="0" y="0"/>
            <a:chExt cx="822610" cy="2765923"/>
          </a:xfrm>
        </p:grpSpPr>
        <p:sp>
          <p:nvSpPr>
            <p:cNvPr id="8" name="AutoShape 8"/>
            <p:cNvSpPr/>
            <p:nvPr/>
          </p:nvSpPr>
          <p:spPr>
            <a:xfrm>
              <a:off x="759110" y="0"/>
              <a:ext cx="63500" cy="1767642"/>
            </a:xfrm>
            <a:prstGeom prst="rect">
              <a:avLst/>
            </a:prstGeom>
            <a:solidFill>
              <a:srgbClr val="57FFDC"/>
            </a:solidFill>
          </p:spPr>
        </p:sp>
        <p:sp>
          <p:nvSpPr>
            <p:cNvPr id="9" name="TextBox 9"/>
            <p:cNvSpPr txBox="1"/>
            <p:nvPr/>
          </p:nvSpPr>
          <p:spPr>
            <a:xfrm>
              <a:off x="0" y="2310295"/>
              <a:ext cx="822610"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15</a:t>
              </a:r>
            </a:p>
          </p:txBody>
        </p:sp>
      </p:grpSp>
      <p:pic>
        <p:nvPicPr>
          <p:cNvPr id="10" name="سلامو عليكو كريم عبد العزيز">
            <a:hlinkClick r:id="" action="ppaction://media"/>
            <a:extLst>
              <a:ext uri="{FF2B5EF4-FFF2-40B4-BE49-F238E27FC236}">
                <a16:creationId xmlns:a16="http://schemas.microsoft.com/office/drawing/2014/main" id="{89961D4B-7E8B-2B09-3CF8-34FBA8D8010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753600" y="890925"/>
            <a:ext cx="6096000" cy="3352800"/>
          </a:xfrm>
          <a:prstGeom prst="rect">
            <a:avLst/>
          </a:prstGeom>
          <a:ln w="63500" cap="sq">
            <a:solidFill>
              <a:srgbClr val="FFFFFF"/>
            </a:solidFill>
            <a:prstDash val="solid"/>
            <a:miter lim="800000"/>
          </a:ln>
          <a:effectLst/>
          <a:scene3d>
            <a:camera prst="orthographicFront"/>
            <a:lightRig rig="soft" dir="t"/>
          </a:scene3d>
          <a:sp3d contourW="6350">
            <a:contourClr>
              <a:srgbClr val="00000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0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401603">
            <a:off x="5328173" y="-816435"/>
            <a:ext cx="18528255" cy="5642970"/>
          </a:xfrm>
          <a:prstGeom prst="rect">
            <a:avLst/>
          </a:prstGeom>
        </p:spPr>
      </p:pic>
      <p:grpSp>
        <p:nvGrpSpPr>
          <p:cNvPr id="3" name="Group 3"/>
          <p:cNvGrpSpPr>
            <a:grpSpLocks noChangeAspect="1"/>
          </p:cNvGrpSpPr>
          <p:nvPr/>
        </p:nvGrpSpPr>
        <p:grpSpPr>
          <a:xfrm>
            <a:off x="10066341" y="1346253"/>
            <a:ext cx="7202484" cy="7220470"/>
            <a:chOff x="0" y="0"/>
            <a:chExt cx="5594350" cy="5608320"/>
          </a:xfrm>
        </p:grpSpPr>
        <p:sp>
          <p:nvSpPr>
            <p:cNvPr id="4" name="Freeform 4"/>
            <p:cNvSpPr/>
            <p:nvPr/>
          </p:nvSpPr>
          <p:spPr>
            <a:xfrm>
              <a:off x="-80010" y="-191771"/>
              <a:ext cx="6264910" cy="5977891"/>
            </a:xfrm>
            <a:custGeom>
              <a:avLst/>
              <a:gdLst/>
              <a:ahLst/>
              <a:cxnLst/>
              <a:rect l="l" t="t" r="r" b="b"/>
              <a:pathLst>
                <a:path w="6264910" h="5977891">
                  <a:moveTo>
                    <a:pt x="3576320" y="342901"/>
                  </a:moveTo>
                  <a:cubicBezTo>
                    <a:pt x="4768850" y="509271"/>
                    <a:pt x="6264910" y="971551"/>
                    <a:pt x="5435600" y="3060701"/>
                  </a:cubicBezTo>
                  <a:cubicBezTo>
                    <a:pt x="4606290" y="5149851"/>
                    <a:pt x="2889250" y="5520691"/>
                    <a:pt x="2059940" y="5749291"/>
                  </a:cubicBezTo>
                  <a:cubicBezTo>
                    <a:pt x="1230630" y="5977891"/>
                    <a:pt x="256540" y="5434331"/>
                    <a:pt x="600710" y="4203701"/>
                  </a:cubicBezTo>
                  <a:cubicBezTo>
                    <a:pt x="901700" y="3126740"/>
                    <a:pt x="0" y="1772921"/>
                    <a:pt x="86360" y="886460"/>
                  </a:cubicBezTo>
                  <a:cubicBezTo>
                    <a:pt x="172720" y="0"/>
                    <a:pt x="2145030" y="142240"/>
                    <a:pt x="3576320" y="342900"/>
                  </a:cubicBezTo>
                  <a:close/>
                </a:path>
              </a:pathLst>
            </a:custGeom>
            <a:blipFill>
              <a:blip r:embed="rId4"/>
              <a:stretch>
                <a:fillRect l="-119" r="-119"/>
              </a:stretch>
            </a:blipFill>
          </p:spPr>
        </p:sp>
      </p:grpSp>
      <p:grpSp>
        <p:nvGrpSpPr>
          <p:cNvPr id="5" name="Group 5"/>
          <p:cNvGrpSpPr/>
          <p:nvPr/>
        </p:nvGrpSpPr>
        <p:grpSpPr>
          <a:xfrm>
            <a:off x="322248" y="1028700"/>
            <a:ext cx="9028116" cy="2434651"/>
            <a:chOff x="0" y="0"/>
            <a:chExt cx="12037488" cy="3246201"/>
          </a:xfrm>
        </p:grpSpPr>
        <p:sp>
          <p:nvSpPr>
            <p:cNvPr id="6" name="TextBox 6"/>
            <p:cNvSpPr txBox="1"/>
            <p:nvPr/>
          </p:nvSpPr>
          <p:spPr>
            <a:xfrm>
              <a:off x="0" y="47625"/>
              <a:ext cx="12037488" cy="2410377"/>
            </a:xfrm>
            <a:prstGeom prst="rect">
              <a:avLst/>
            </a:prstGeom>
          </p:spPr>
          <p:txBody>
            <a:bodyPr lIns="0" tIns="0" rIns="0" bIns="0" rtlCol="0" anchor="t">
              <a:spAutoFit/>
            </a:bodyPr>
            <a:lstStyle/>
            <a:p>
              <a:pPr>
                <a:lnSpc>
                  <a:spcPts val="6977"/>
                </a:lnSpc>
              </a:pPr>
              <a:r>
                <a:rPr lang="en-US" sz="6286" spc="-188">
                  <a:solidFill>
                    <a:srgbClr val="FFFFFF"/>
                  </a:solidFill>
                  <a:latin typeface="HK Grotesk Bold"/>
                </a:rPr>
                <a:t> Components for Project :</a:t>
              </a:r>
            </a:p>
            <a:p>
              <a:pPr>
                <a:lnSpc>
                  <a:spcPts val="6977"/>
                </a:lnSpc>
              </a:pPr>
              <a:endParaRPr lang="en-US" sz="6286" spc="-188">
                <a:solidFill>
                  <a:srgbClr val="FFFFFF"/>
                </a:solidFill>
                <a:latin typeface="HK Grotesk Bold"/>
              </a:endParaRPr>
            </a:p>
          </p:txBody>
        </p:sp>
        <p:sp>
          <p:nvSpPr>
            <p:cNvPr id="7" name="TextBox 7"/>
            <p:cNvSpPr txBox="1"/>
            <p:nvPr/>
          </p:nvSpPr>
          <p:spPr>
            <a:xfrm>
              <a:off x="0" y="2665280"/>
              <a:ext cx="10271738" cy="580921"/>
            </a:xfrm>
            <a:prstGeom prst="rect">
              <a:avLst/>
            </a:prstGeom>
          </p:spPr>
          <p:txBody>
            <a:bodyPr lIns="0" tIns="0" rIns="0" bIns="0" rtlCol="0" anchor="t">
              <a:spAutoFit/>
            </a:bodyPr>
            <a:lstStyle/>
            <a:p>
              <a:pPr>
                <a:lnSpc>
                  <a:spcPts val="3488"/>
                </a:lnSpc>
              </a:pPr>
              <a:endParaRPr/>
            </a:p>
          </p:txBody>
        </p:sp>
      </p:grpSp>
      <p:grpSp>
        <p:nvGrpSpPr>
          <p:cNvPr id="8" name="Group 8"/>
          <p:cNvGrpSpPr/>
          <p:nvPr/>
        </p:nvGrpSpPr>
        <p:grpSpPr>
          <a:xfrm>
            <a:off x="1601917" y="2108389"/>
            <a:ext cx="8061768" cy="10022508"/>
            <a:chOff x="0" y="0"/>
            <a:chExt cx="10749024" cy="13363344"/>
          </a:xfrm>
        </p:grpSpPr>
        <p:sp>
          <p:nvSpPr>
            <p:cNvPr id="9" name="TextBox 9"/>
            <p:cNvSpPr txBox="1"/>
            <p:nvPr/>
          </p:nvSpPr>
          <p:spPr>
            <a:xfrm>
              <a:off x="0" y="-28575"/>
              <a:ext cx="10749024" cy="9547888"/>
            </a:xfrm>
            <a:prstGeom prst="rect">
              <a:avLst/>
            </a:prstGeom>
          </p:spPr>
          <p:txBody>
            <a:bodyPr lIns="0" tIns="0" rIns="0" bIns="0" rtlCol="0" anchor="t">
              <a:spAutoFit/>
            </a:bodyPr>
            <a:lstStyle/>
            <a:p>
              <a:pPr>
                <a:lnSpc>
                  <a:spcPts val="4057"/>
                </a:lnSpc>
              </a:pPr>
              <a:r>
                <a:rPr lang="en-US" sz="3121">
                  <a:solidFill>
                    <a:srgbClr val="57FFDC"/>
                  </a:solidFill>
                  <a:latin typeface="HK Grotesk Bold Bold"/>
                </a:rPr>
                <a:t>1)  CD4017 IC</a:t>
              </a:r>
            </a:p>
            <a:p>
              <a:pPr>
                <a:lnSpc>
                  <a:spcPts val="4057"/>
                </a:lnSpc>
              </a:pPr>
              <a:r>
                <a:rPr lang="en-US" sz="3121">
                  <a:solidFill>
                    <a:srgbClr val="57FFDC"/>
                  </a:solidFill>
                  <a:latin typeface="HK Grotesk Bold Bold"/>
                </a:rPr>
                <a:t>2)  LM358 IC</a:t>
              </a:r>
            </a:p>
            <a:p>
              <a:pPr>
                <a:lnSpc>
                  <a:spcPts val="4057"/>
                </a:lnSpc>
              </a:pPr>
              <a:r>
                <a:rPr lang="en-US" sz="3121">
                  <a:solidFill>
                    <a:srgbClr val="57FFDC"/>
                  </a:solidFill>
                  <a:latin typeface="HK Grotesk Bold Bold"/>
                </a:rPr>
                <a:t>3)  BC547 Transistor</a:t>
              </a:r>
            </a:p>
            <a:p>
              <a:pPr>
                <a:lnSpc>
                  <a:spcPts val="4057"/>
                </a:lnSpc>
              </a:pPr>
              <a:r>
                <a:rPr lang="en-US" sz="3121">
                  <a:solidFill>
                    <a:srgbClr val="57FFDC"/>
                  </a:solidFill>
                  <a:latin typeface="HK Grotesk Bold Bold"/>
                </a:rPr>
                <a:t>4)  100uF 25V Capacitor</a:t>
              </a:r>
            </a:p>
            <a:p>
              <a:pPr>
                <a:lnSpc>
                  <a:spcPts val="4057"/>
                </a:lnSpc>
              </a:pPr>
              <a:r>
                <a:rPr lang="en-US" sz="3121">
                  <a:solidFill>
                    <a:srgbClr val="57FFDC"/>
                  </a:solidFill>
                  <a:latin typeface="HK Grotesk Bold Bold"/>
                </a:rPr>
                <a:t>5)  1000uF 25V Capacitor</a:t>
              </a:r>
            </a:p>
            <a:p>
              <a:pPr>
                <a:lnSpc>
                  <a:spcPts val="4057"/>
                </a:lnSpc>
              </a:pPr>
              <a:r>
                <a:rPr lang="en-US" sz="3121">
                  <a:solidFill>
                    <a:srgbClr val="57FFDC"/>
                  </a:solidFill>
                  <a:latin typeface="HK Grotesk Bold Bold"/>
                </a:rPr>
                <a:t>6)  220-ohm 0.25watt Resistors – 4 no</a:t>
              </a:r>
            </a:p>
            <a:p>
              <a:pPr>
                <a:lnSpc>
                  <a:spcPts val="4057"/>
                </a:lnSpc>
              </a:pPr>
              <a:r>
                <a:rPr lang="en-US" sz="3121">
                  <a:solidFill>
                    <a:srgbClr val="57FFDC"/>
                  </a:solidFill>
                  <a:latin typeface="HK Grotesk Bold Bold"/>
                </a:rPr>
                <a:t>7)  10k 0.25watt Resistor</a:t>
              </a:r>
            </a:p>
            <a:p>
              <a:pPr>
                <a:lnSpc>
                  <a:spcPts val="4057"/>
                </a:lnSpc>
              </a:pPr>
              <a:r>
                <a:rPr lang="en-US" sz="3121">
                  <a:solidFill>
                    <a:srgbClr val="57FFDC"/>
                  </a:solidFill>
                  <a:latin typeface="HK Grotesk Bold Bold"/>
                </a:rPr>
                <a:t>8)  10k Trimmer</a:t>
              </a:r>
            </a:p>
            <a:p>
              <a:pPr>
                <a:lnSpc>
                  <a:spcPts val="4057"/>
                </a:lnSpc>
              </a:pPr>
              <a:r>
                <a:rPr lang="en-US" sz="3121">
                  <a:solidFill>
                    <a:srgbClr val="57FFDC"/>
                  </a:solidFill>
                  <a:latin typeface="HK Grotesk Bold Bold"/>
                </a:rPr>
                <a:t>9)  LED 5mm – 2no</a:t>
              </a:r>
            </a:p>
            <a:p>
              <a:pPr>
                <a:lnSpc>
                  <a:spcPts val="4057"/>
                </a:lnSpc>
              </a:pPr>
              <a:r>
                <a:rPr lang="en-US" sz="3121">
                  <a:solidFill>
                    <a:srgbClr val="57FFDC"/>
                  </a:solidFill>
                  <a:latin typeface="HK Grotesk Bold Bold"/>
                </a:rPr>
                <a:t>10)  IR LED pair (Detector &amp; Emitter)</a:t>
              </a:r>
            </a:p>
            <a:p>
              <a:pPr>
                <a:lnSpc>
                  <a:spcPts val="4057"/>
                </a:lnSpc>
              </a:pPr>
              <a:r>
                <a:rPr lang="en-US" sz="3121">
                  <a:solidFill>
                    <a:srgbClr val="57FFDC"/>
                  </a:solidFill>
                  <a:latin typeface="HK Grotesk Bold Bold"/>
                </a:rPr>
                <a:t>11)  1N4007 Diode</a:t>
              </a:r>
            </a:p>
            <a:p>
              <a:pPr>
                <a:lnSpc>
                  <a:spcPts val="4057"/>
                </a:lnSpc>
              </a:pPr>
              <a:r>
                <a:rPr lang="en-US" sz="3121">
                  <a:solidFill>
                    <a:srgbClr val="57FFDC"/>
                  </a:solidFill>
                  <a:latin typeface="HK Grotesk Bold Bold"/>
                </a:rPr>
                <a:t>12)  5V SPDT Relay</a:t>
              </a:r>
            </a:p>
            <a:p>
              <a:pPr>
                <a:lnSpc>
                  <a:spcPts val="4057"/>
                </a:lnSpc>
              </a:pPr>
              <a:r>
                <a:rPr lang="en-US" sz="3121">
                  <a:solidFill>
                    <a:srgbClr val="57FFDC"/>
                  </a:solidFill>
                  <a:latin typeface="HK Grotesk Bold Bold"/>
                </a:rPr>
                <a:t>13)  Connectors &amp; IC Base</a:t>
              </a:r>
            </a:p>
            <a:p>
              <a:pPr>
                <a:lnSpc>
                  <a:spcPts val="4057"/>
                </a:lnSpc>
              </a:pPr>
              <a:endParaRPr lang="en-US" sz="3121">
                <a:solidFill>
                  <a:srgbClr val="57FFDC"/>
                </a:solidFill>
                <a:latin typeface="HK Grotesk Bold Bold"/>
              </a:endParaRPr>
            </a:p>
          </p:txBody>
        </p:sp>
        <p:sp>
          <p:nvSpPr>
            <p:cNvPr id="10" name="TextBox 10"/>
            <p:cNvSpPr txBox="1"/>
            <p:nvPr/>
          </p:nvSpPr>
          <p:spPr>
            <a:xfrm>
              <a:off x="0" y="9933831"/>
              <a:ext cx="10749024" cy="659447"/>
            </a:xfrm>
            <a:prstGeom prst="rect">
              <a:avLst/>
            </a:prstGeom>
          </p:spPr>
          <p:txBody>
            <a:bodyPr lIns="0" tIns="0" rIns="0" bIns="0" rtlCol="0" anchor="t">
              <a:spAutoFit/>
            </a:bodyPr>
            <a:lstStyle/>
            <a:p>
              <a:pPr>
                <a:lnSpc>
                  <a:spcPts val="4057"/>
                </a:lnSpc>
              </a:pPr>
              <a:endParaRPr/>
            </a:p>
          </p:txBody>
        </p:sp>
        <p:sp>
          <p:nvSpPr>
            <p:cNvPr id="11" name="TextBox 11"/>
            <p:cNvSpPr txBox="1"/>
            <p:nvPr/>
          </p:nvSpPr>
          <p:spPr>
            <a:xfrm>
              <a:off x="0" y="11547991"/>
              <a:ext cx="10749024" cy="659447"/>
            </a:xfrm>
            <a:prstGeom prst="rect">
              <a:avLst/>
            </a:prstGeom>
          </p:spPr>
          <p:txBody>
            <a:bodyPr lIns="0" tIns="0" rIns="0" bIns="0" rtlCol="0" anchor="t">
              <a:spAutoFit/>
            </a:bodyPr>
            <a:lstStyle/>
            <a:p>
              <a:pPr>
                <a:lnSpc>
                  <a:spcPts val="4057"/>
                </a:lnSpc>
              </a:pPr>
              <a:endParaRPr/>
            </a:p>
          </p:txBody>
        </p:sp>
        <p:sp>
          <p:nvSpPr>
            <p:cNvPr id="12" name="TextBox 12"/>
            <p:cNvSpPr txBox="1"/>
            <p:nvPr/>
          </p:nvSpPr>
          <p:spPr>
            <a:xfrm>
              <a:off x="0" y="12703897"/>
              <a:ext cx="10749024" cy="659447"/>
            </a:xfrm>
            <a:prstGeom prst="rect">
              <a:avLst/>
            </a:prstGeom>
          </p:spPr>
          <p:txBody>
            <a:bodyPr lIns="0" tIns="0" rIns="0" bIns="0" rtlCol="0" anchor="t">
              <a:spAutoFit/>
            </a:bodyPr>
            <a:lstStyle/>
            <a:p>
              <a:pPr>
                <a:lnSpc>
                  <a:spcPts val="4057"/>
                </a:lnSpc>
              </a:pPr>
              <a:endParaRPr/>
            </a:p>
          </p:txBody>
        </p:sp>
      </p:grpSp>
      <p:grpSp>
        <p:nvGrpSpPr>
          <p:cNvPr id="13" name="Group 13"/>
          <p:cNvGrpSpPr/>
          <p:nvPr/>
        </p:nvGrpSpPr>
        <p:grpSpPr>
          <a:xfrm>
            <a:off x="16651868" y="7282613"/>
            <a:ext cx="616957" cy="2074442"/>
            <a:chOff x="0" y="0"/>
            <a:chExt cx="822610" cy="2765923"/>
          </a:xfrm>
        </p:grpSpPr>
        <p:sp>
          <p:nvSpPr>
            <p:cNvPr id="14" name="AutoShape 14"/>
            <p:cNvSpPr/>
            <p:nvPr/>
          </p:nvSpPr>
          <p:spPr>
            <a:xfrm>
              <a:off x="0" y="0"/>
              <a:ext cx="63500" cy="1767642"/>
            </a:xfrm>
            <a:prstGeom prst="rect">
              <a:avLst/>
            </a:prstGeom>
            <a:solidFill>
              <a:srgbClr val="57FFDC"/>
            </a:solidFill>
          </p:spPr>
        </p:sp>
        <p:sp>
          <p:nvSpPr>
            <p:cNvPr id="15" name="TextBox 15"/>
            <p:cNvSpPr txBox="1"/>
            <p:nvPr/>
          </p:nvSpPr>
          <p:spPr>
            <a:xfrm>
              <a:off x="0" y="2310295"/>
              <a:ext cx="822610" cy="455628"/>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02</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27308">
            <a:off x="-6906184" y="-1872346"/>
            <a:ext cx="17016201" cy="618015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27308">
            <a:off x="5445209" y="7487829"/>
            <a:ext cx="17016201" cy="6180151"/>
          </a:xfrm>
          <a:prstGeom prst="rect">
            <a:avLst/>
          </a:prstGeom>
        </p:spPr>
      </p:pic>
      <p:grpSp>
        <p:nvGrpSpPr>
          <p:cNvPr id="4" name="Group 4"/>
          <p:cNvGrpSpPr/>
          <p:nvPr/>
        </p:nvGrpSpPr>
        <p:grpSpPr>
          <a:xfrm>
            <a:off x="984960" y="7183858"/>
            <a:ext cx="616957" cy="2074442"/>
            <a:chOff x="0" y="0"/>
            <a:chExt cx="822610" cy="2765923"/>
          </a:xfrm>
        </p:grpSpPr>
        <p:sp>
          <p:nvSpPr>
            <p:cNvPr id="5" name="AutoShape 5"/>
            <p:cNvSpPr/>
            <p:nvPr/>
          </p:nvSpPr>
          <p:spPr>
            <a:xfrm>
              <a:off x="0" y="0"/>
              <a:ext cx="63500" cy="1767642"/>
            </a:xfrm>
            <a:prstGeom prst="rect">
              <a:avLst/>
            </a:prstGeom>
            <a:solidFill>
              <a:srgbClr val="57FFDC"/>
            </a:solidFill>
          </p:spPr>
        </p:sp>
        <p:sp>
          <p:nvSpPr>
            <p:cNvPr id="6" name="TextBox 6"/>
            <p:cNvSpPr txBox="1"/>
            <p:nvPr/>
          </p:nvSpPr>
          <p:spPr>
            <a:xfrm>
              <a:off x="0" y="2310295"/>
              <a:ext cx="822610" cy="455628"/>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03</a:t>
              </a:r>
            </a:p>
          </p:txBody>
        </p:sp>
      </p:gr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t="10066" b="10066"/>
          <a:stretch>
            <a:fillRect/>
          </a:stretch>
        </p:blipFill>
        <p:spPr>
          <a:xfrm>
            <a:off x="1601917" y="2718162"/>
            <a:ext cx="13701049" cy="6155158"/>
          </a:xfrm>
          <a:prstGeom prst="rect">
            <a:avLst/>
          </a:prstGeom>
        </p:spPr>
      </p:pic>
      <p:sp>
        <p:nvSpPr>
          <p:cNvPr id="8" name="TextBox 8"/>
          <p:cNvSpPr txBox="1"/>
          <p:nvPr/>
        </p:nvSpPr>
        <p:spPr>
          <a:xfrm>
            <a:off x="2335123" y="1574183"/>
            <a:ext cx="13617754" cy="1143979"/>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Video for circuit when it work :</a:t>
            </a:r>
          </a:p>
        </p:txBody>
      </p:sp>
    </p:spTree>
  </p:cSld>
  <p:clrMapOvr>
    <a:masterClrMapping/>
  </p:clrMapOvr>
  <p:timing>
    <p:tnLst>
      <p:par>
        <p:cTn id="1" dur="indefinite" restart="never" nodeType="tmRoot">
          <p:childTnLst>
            <p:video>
              <p:cMediaNode vol="0">
                <p:cTn id="2"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14912">
            <a:off x="-1534103" y="1801518"/>
            <a:ext cx="21356206" cy="6874465"/>
          </a:xfrm>
          <a:prstGeom prst="rect">
            <a:avLst/>
          </a:prstGeom>
        </p:spPr>
      </p:pic>
      <p:grpSp>
        <p:nvGrpSpPr>
          <p:cNvPr id="3" name="Group 3"/>
          <p:cNvGrpSpPr/>
          <p:nvPr/>
        </p:nvGrpSpPr>
        <p:grpSpPr>
          <a:xfrm>
            <a:off x="15330652" y="7061766"/>
            <a:ext cx="1928648" cy="2074442"/>
            <a:chOff x="0" y="0"/>
            <a:chExt cx="2571531" cy="2765923"/>
          </a:xfrm>
        </p:grpSpPr>
        <p:sp>
          <p:nvSpPr>
            <p:cNvPr id="4" name="AutoShape 4"/>
            <p:cNvSpPr/>
            <p:nvPr/>
          </p:nvSpPr>
          <p:spPr>
            <a:xfrm>
              <a:off x="2508031" y="0"/>
              <a:ext cx="63500" cy="1767642"/>
            </a:xfrm>
            <a:prstGeom prst="rect">
              <a:avLst/>
            </a:prstGeom>
            <a:solidFill>
              <a:srgbClr val="57FFDC"/>
            </a:solidFill>
          </p:spPr>
        </p:sp>
        <p:sp>
          <p:nvSpPr>
            <p:cNvPr id="5" name="TextBox 5"/>
            <p:cNvSpPr txBox="1"/>
            <p:nvPr/>
          </p:nvSpPr>
          <p:spPr>
            <a:xfrm>
              <a:off x="0" y="2310295"/>
              <a:ext cx="2571531"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04</a:t>
              </a:r>
            </a:p>
          </p:txBody>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2306118" y="1963517"/>
            <a:ext cx="12751450" cy="7172691"/>
          </a:xfrm>
          <a:prstGeom prst="rect">
            <a:avLst/>
          </a:prstGeom>
        </p:spPr>
      </p:pic>
      <p:sp>
        <p:nvSpPr>
          <p:cNvPr id="7" name="TextBox 7"/>
          <p:cNvSpPr txBox="1"/>
          <p:nvPr/>
        </p:nvSpPr>
        <p:spPr>
          <a:xfrm>
            <a:off x="1807320" y="1189590"/>
            <a:ext cx="8484691" cy="548259"/>
          </a:xfrm>
          <a:prstGeom prst="rect">
            <a:avLst/>
          </a:prstGeom>
        </p:spPr>
        <p:txBody>
          <a:bodyPr lIns="0" tIns="0" rIns="0" bIns="0" rtlCol="0" anchor="t">
            <a:spAutoFit/>
          </a:bodyPr>
          <a:lstStyle/>
          <a:p>
            <a:pPr algn="ctr">
              <a:lnSpc>
                <a:spcPts val="4217"/>
              </a:lnSpc>
              <a:spcBef>
                <a:spcPct val="0"/>
              </a:spcBef>
            </a:pPr>
            <a:r>
              <a:rPr lang="en-US" sz="3799">
                <a:solidFill>
                  <a:srgbClr val="FFFFFF"/>
                </a:solidFill>
                <a:latin typeface="HK Grotesk Bold Bold"/>
              </a:rPr>
              <a:t>VIDEO FOR CIRCUIT WHEN IT WORK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4217" y="318883"/>
            <a:ext cx="19036434" cy="6437888"/>
          </a:xfrm>
          <a:prstGeom prst="rect">
            <a:avLst/>
          </a:prstGeom>
        </p:spPr>
      </p:pic>
      <p:sp>
        <p:nvSpPr>
          <p:cNvPr id="3" name="AutoShape 3"/>
          <p:cNvSpPr/>
          <p:nvPr/>
        </p:nvSpPr>
        <p:spPr>
          <a:xfrm>
            <a:off x="984960" y="7183858"/>
            <a:ext cx="47625" cy="1325731"/>
          </a:xfrm>
          <a:prstGeom prst="rect">
            <a:avLst/>
          </a:prstGeom>
          <a:solidFill>
            <a:srgbClr val="57FFDC"/>
          </a:solidFill>
        </p:spPr>
      </p:sp>
      <p:pic>
        <p:nvPicPr>
          <p:cNvPr id="4" name="Picture 4"/>
          <p:cNvPicPr>
            <a:picLocks noChangeAspect="1"/>
          </p:cNvPicPr>
          <p:nvPr/>
        </p:nvPicPr>
        <p:blipFill>
          <a:blip r:embed="rId4"/>
          <a:srcRect r="3160"/>
          <a:stretch>
            <a:fillRect/>
          </a:stretch>
        </p:blipFill>
        <p:spPr>
          <a:xfrm>
            <a:off x="3332289" y="2350469"/>
            <a:ext cx="11368281" cy="6988094"/>
          </a:xfrm>
          <a:prstGeom prst="rect">
            <a:avLst/>
          </a:prstGeom>
        </p:spPr>
      </p:pic>
      <p:sp>
        <p:nvSpPr>
          <p:cNvPr id="5" name="TextBox 5"/>
          <p:cNvSpPr txBox="1"/>
          <p:nvPr/>
        </p:nvSpPr>
        <p:spPr>
          <a:xfrm>
            <a:off x="913485" y="1095375"/>
            <a:ext cx="15620707" cy="2263193"/>
          </a:xfrm>
          <a:prstGeom prst="rect">
            <a:avLst/>
          </a:prstGeom>
        </p:spPr>
        <p:txBody>
          <a:bodyPr lIns="0" tIns="0" rIns="0" bIns="0" rtlCol="0" anchor="t">
            <a:spAutoFit/>
          </a:bodyPr>
          <a:lstStyle/>
          <a:p>
            <a:pPr algn="r">
              <a:lnSpc>
                <a:spcPts val="8879"/>
              </a:lnSpc>
            </a:pPr>
            <a:r>
              <a:rPr lang="en-US" sz="7999" spc="-239">
                <a:solidFill>
                  <a:srgbClr val="FFFFFF"/>
                </a:solidFill>
                <a:latin typeface="HK Grotesk Bold"/>
              </a:rPr>
              <a:t>Circuit of the Motion Sensor Light:</a:t>
            </a:r>
          </a:p>
          <a:p>
            <a:pPr algn="r">
              <a:lnSpc>
                <a:spcPts val="8880"/>
              </a:lnSpc>
            </a:pPr>
            <a:endParaRPr lang="en-US" sz="7999" spc="-239">
              <a:solidFill>
                <a:srgbClr val="FFFFFF"/>
              </a:solidFill>
              <a:latin typeface="HK Grotesk Bold"/>
            </a:endParaRPr>
          </a:p>
        </p:txBody>
      </p:sp>
      <p:sp>
        <p:nvSpPr>
          <p:cNvPr id="6" name="TextBox 6"/>
          <p:cNvSpPr txBox="1"/>
          <p:nvPr/>
        </p:nvSpPr>
        <p:spPr>
          <a:xfrm>
            <a:off x="984960" y="8921341"/>
            <a:ext cx="616957" cy="336959"/>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4217" y="318883"/>
            <a:ext cx="19036434" cy="6437888"/>
          </a:xfrm>
          <a:prstGeom prst="rect">
            <a:avLst/>
          </a:prstGeom>
        </p:spPr>
      </p:pic>
      <p:pic>
        <p:nvPicPr>
          <p:cNvPr id="3" name="Picture 3"/>
          <p:cNvPicPr>
            <a:picLocks noChangeAspect="1"/>
          </p:cNvPicPr>
          <p:nvPr/>
        </p:nvPicPr>
        <p:blipFill>
          <a:blip r:embed="rId4"/>
          <a:srcRect t="595" b="595"/>
          <a:stretch>
            <a:fillRect/>
          </a:stretch>
        </p:blipFill>
        <p:spPr>
          <a:xfrm>
            <a:off x="4057812" y="750751"/>
            <a:ext cx="8869206" cy="7560318"/>
          </a:xfrm>
          <a:prstGeom prst="rect">
            <a:avLst/>
          </a:prstGeom>
        </p:spPr>
      </p:pic>
      <p:grpSp>
        <p:nvGrpSpPr>
          <p:cNvPr id="4" name="Group 4"/>
          <p:cNvGrpSpPr/>
          <p:nvPr/>
        </p:nvGrpSpPr>
        <p:grpSpPr>
          <a:xfrm>
            <a:off x="6962524" y="8557957"/>
            <a:ext cx="4790891" cy="1617023"/>
            <a:chOff x="0" y="0"/>
            <a:chExt cx="6387855" cy="2156031"/>
          </a:xfrm>
        </p:grpSpPr>
        <p:sp>
          <p:nvSpPr>
            <p:cNvPr id="5" name="TextBox 5"/>
            <p:cNvSpPr txBox="1"/>
            <p:nvPr/>
          </p:nvSpPr>
          <p:spPr>
            <a:xfrm>
              <a:off x="0" y="-38100"/>
              <a:ext cx="6387855" cy="1301606"/>
            </a:xfrm>
            <a:prstGeom prst="rect">
              <a:avLst/>
            </a:prstGeom>
          </p:spPr>
          <p:txBody>
            <a:bodyPr lIns="0" tIns="0" rIns="0" bIns="0" rtlCol="0" anchor="t">
              <a:spAutoFit/>
            </a:bodyPr>
            <a:lstStyle/>
            <a:p>
              <a:pPr>
                <a:lnSpc>
                  <a:spcPts val="3899"/>
                </a:lnSpc>
              </a:pPr>
              <a:r>
                <a:rPr lang="en-US" sz="2999">
                  <a:solidFill>
                    <a:srgbClr val="57FFDC"/>
                  </a:solidFill>
                  <a:latin typeface="HK Grotesk Bold Bold"/>
                </a:rPr>
                <a:t>CD4017 PINOUT</a:t>
              </a:r>
            </a:p>
            <a:p>
              <a:pPr>
                <a:lnSpc>
                  <a:spcPts val="3900"/>
                </a:lnSpc>
              </a:pPr>
              <a:endParaRPr lang="en-US" sz="2999">
                <a:solidFill>
                  <a:srgbClr val="57FFDC"/>
                </a:solidFill>
                <a:latin typeface="HK Grotesk Bold Bold"/>
              </a:endParaRPr>
            </a:p>
          </p:txBody>
        </p:sp>
        <p:sp>
          <p:nvSpPr>
            <p:cNvPr id="6" name="TextBox 6"/>
            <p:cNvSpPr txBox="1"/>
            <p:nvPr/>
          </p:nvSpPr>
          <p:spPr>
            <a:xfrm>
              <a:off x="0" y="1511578"/>
              <a:ext cx="6387855" cy="644453"/>
            </a:xfrm>
            <a:prstGeom prst="rect">
              <a:avLst/>
            </a:prstGeom>
          </p:spPr>
          <p:txBody>
            <a:bodyPr lIns="0" tIns="0" rIns="0" bIns="0" rtlCol="0" anchor="t">
              <a:spAutoFit/>
            </a:bodyPr>
            <a:lstStyle/>
            <a:p>
              <a:pPr>
                <a:lnSpc>
                  <a:spcPts val="3900"/>
                </a:lnSpc>
              </a:pPr>
              <a:endParaRPr/>
            </a:p>
          </p:txBody>
        </p:sp>
      </p:grpSp>
      <p:sp>
        <p:nvSpPr>
          <p:cNvPr id="7" name="AutoShape 7"/>
          <p:cNvSpPr/>
          <p:nvPr/>
        </p:nvSpPr>
        <p:spPr>
          <a:xfrm>
            <a:off x="984960" y="7183858"/>
            <a:ext cx="47625" cy="1325731"/>
          </a:xfrm>
          <a:prstGeom prst="rect">
            <a:avLst/>
          </a:prstGeom>
          <a:solidFill>
            <a:srgbClr val="57FFDC"/>
          </a:solidFill>
        </p:spPr>
      </p:sp>
      <p:sp>
        <p:nvSpPr>
          <p:cNvPr id="8" name="TextBox 8"/>
          <p:cNvSpPr txBox="1"/>
          <p:nvPr/>
        </p:nvSpPr>
        <p:spPr>
          <a:xfrm>
            <a:off x="984960" y="8921341"/>
            <a:ext cx="616957" cy="336959"/>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a:off x="984960" y="7183858"/>
            <a:ext cx="47625" cy="1325731"/>
          </a:xfrm>
          <a:prstGeom prst="rect">
            <a:avLst/>
          </a:prstGeom>
          <a:solidFill>
            <a:srgbClr val="57FFDC"/>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92178">
            <a:off x="-3184334" y="-1644671"/>
            <a:ext cx="11135343" cy="3391383"/>
          </a:xfrm>
          <a:prstGeom prst="rect">
            <a:avLst/>
          </a:prstGeom>
        </p:spPr>
      </p:pic>
      <p:pic>
        <p:nvPicPr>
          <p:cNvPr id="4" name="Picture 4"/>
          <p:cNvPicPr>
            <a:picLocks noChangeAspect="1"/>
          </p:cNvPicPr>
          <p:nvPr/>
        </p:nvPicPr>
        <p:blipFill>
          <a:blip r:embed="rId4"/>
          <a:srcRect b="8505"/>
          <a:stretch>
            <a:fillRect/>
          </a:stretch>
        </p:blipFill>
        <p:spPr>
          <a:xfrm>
            <a:off x="4475100" y="1764575"/>
            <a:ext cx="9014741" cy="5419283"/>
          </a:xfrm>
          <a:prstGeom prst="rect">
            <a:avLst/>
          </a:prstGeom>
        </p:spPr>
      </p:pic>
      <p:grpSp>
        <p:nvGrpSpPr>
          <p:cNvPr id="5" name="Group 5"/>
          <p:cNvGrpSpPr/>
          <p:nvPr/>
        </p:nvGrpSpPr>
        <p:grpSpPr>
          <a:xfrm>
            <a:off x="7043109" y="7374992"/>
            <a:ext cx="12628088" cy="1705303"/>
            <a:chOff x="0" y="0"/>
            <a:chExt cx="16837450" cy="2273738"/>
          </a:xfrm>
        </p:grpSpPr>
        <p:sp>
          <p:nvSpPr>
            <p:cNvPr id="6" name="TextBox 6"/>
            <p:cNvSpPr txBox="1"/>
            <p:nvPr/>
          </p:nvSpPr>
          <p:spPr>
            <a:xfrm>
              <a:off x="0" y="-47625"/>
              <a:ext cx="16837450" cy="991161"/>
            </a:xfrm>
            <a:prstGeom prst="rect">
              <a:avLst/>
            </a:prstGeom>
          </p:spPr>
          <p:txBody>
            <a:bodyPr lIns="0" tIns="0" rIns="0" bIns="0" rtlCol="0" anchor="t">
              <a:spAutoFit/>
            </a:bodyPr>
            <a:lstStyle/>
            <a:p>
              <a:pPr>
                <a:lnSpc>
                  <a:spcPts val="6068"/>
                </a:lnSpc>
              </a:pPr>
              <a:r>
                <a:rPr lang="en-US" sz="4668">
                  <a:solidFill>
                    <a:srgbClr val="57FFDC"/>
                  </a:solidFill>
                  <a:latin typeface="HK Grotesk Bold Bold"/>
                </a:rPr>
                <a:t>  IC LM358</a:t>
              </a:r>
            </a:p>
          </p:txBody>
        </p:sp>
        <p:sp>
          <p:nvSpPr>
            <p:cNvPr id="7" name="TextBox 7"/>
            <p:cNvSpPr txBox="1"/>
            <p:nvPr/>
          </p:nvSpPr>
          <p:spPr>
            <a:xfrm>
              <a:off x="0" y="1350743"/>
              <a:ext cx="16837450" cy="922995"/>
            </a:xfrm>
            <a:prstGeom prst="rect">
              <a:avLst/>
            </a:prstGeom>
          </p:spPr>
          <p:txBody>
            <a:bodyPr lIns="0" tIns="0" rIns="0" bIns="0" rtlCol="0" anchor="t">
              <a:spAutoFit/>
            </a:bodyPr>
            <a:lstStyle/>
            <a:p>
              <a:pPr>
                <a:lnSpc>
                  <a:spcPts val="5664"/>
                </a:lnSpc>
              </a:pPr>
              <a:endParaRPr/>
            </a:p>
          </p:txBody>
        </p:sp>
      </p:grpSp>
      <p:sp>
        <p:nvSpPr>
          <p:cNvPr id="8" name="TextBox 8"/>
          <p:cNvSpPr txBox="1"/>
          <p:nvPr/>
        </p:nvSpPr>
        <p:spPr>
          <a:xfrm>
            <a:off x="984960" y="8921341"/>
            <a:ext cx="616957" cy="336959"/>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57431">
            <a:off x="4245595" y="3598310"/>
            <a:ext cx="17016201" cy="6180151"/>
          </a:xfrm>
          <a:prstGeom prst="rect">
            <a:avLst/>
          </a:prstGeom>
        </p:spPr>
      </p:pic>
      <p:sp>
        <p:nvSpPr>
          <p:cNvPr id="3" name="TextBox 3"/>
          <p:cNvSpPr txBox="1"/>
          <p:nvPr/>
        </p:nvSpPr>
        <p:spPr>
          <a:xfrm>
            <a:off x="364671" y="423094"/>
            <a:ext cx="16894629" cy="2263193"/>
          </a:xfrm>
          <a:prstGeom prst="rect">
            <a:avLst/>
          </a:prstGeom>
        </p:spPr>
        <p:txBody>
          <a:bodyPr lIns="0" tIns="0" rIns="0" bIns="0" rtlCol="0" anchor="t">
            <a:spAutoFit/>
          </a:bodyPr>
          <a:lstStyle/>
          <a:p>
            <a:pPr algn="r">
              <a:lnSpc>
                <a:spcPts val="8879"/>
              </a:lnSpc>
            </a:pPr>
            <a:r>
              <a:rPr lang="en-US" sz="7999" spc="-239">
                <a:solidFill>
                  <a:srgbClr val="FFFFFF"/>
                </a:solidFill>
                <a:latin typeface="HK Grotesk Bold"/>
              </a:rPr>
              <a:t>How the Motion Sensor Circuit works ?</a:t>
            </a:r>
          </a:p>
          <a:p>
            <a:pPr algn="r">
              <a:lnSpc>
                <a:spcPts val="8880"/>
              </a:lnSpc>
            </a:pPr>
            <a:endParaRPr lang="en-US" sz="7999" spc="-239">
              <a:solidFill>
                <a:srgbClr val="FFFFFF"/>
              </a:solidFill>
              <a:latin typeface="HK Grotesk Bold"/>
            </a:endParaRPr>
          </a:p>
        </p:txBody>
      </p:sp>
      <p:grpSp>
        <p:nvGrpSpPr>
          <p:cNvPr id="4" name="Group 4"/>
          <p:cNvGrpSpPr/>
          <p:nvPr/>
        </p:nvGrpSpPr>
        <p:grpSpPr>
          <a:xfrm>
            <a:off x="16642343" y="7183858"/>
            <a:ext cx="616957" cy="2074442"/>
            <a:chOff x="0" y="0"/>
            <a:chExt cx="822610" cy="2765923"/>
          </a:xfrm>
        </p:grpSpPr>
        <p:sp>
          <p:nvSpPr>
            <p:cNvPr id="5" name="AutoShape 5"/>
            <p:cNvSpPr/>
            <p:nvPr/>
          </p:nvSpPr>
          <p:spPr>
            <a:xfrm>
              <a:off x="759110" y="0"/>
              <a:ext cx="63500" cy="1767642"/>
            </a:xfrm>
            <a:prstGeom prst="rect">
              <a:avLst/>
            </a:prstGeom>
            <a:solidFill>
              <a:srgbClr val="57FFDC"/>
            </a:solidFill>
          </p:spPr>
        </p:sp>
        <p:sp>
          <p:nvSpPr>
            <p:cNvPr id="6" name="TextBox 6"/>
            <p:cNvSpPr txBox="1"/>
            <p:nvPr/>
          </p:nvSpPr>
          <p:spPr>
            <a:xfrm>
              <a:off x="0" y="2310295"/>
              <a:ext cx="822610"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08</a:t>
              </a:r>
            </a:p>
          </p:txBody>
        </p:sp>
      </p:grpSp>
      <p:grpSp>
        <p:nvGrpSpPr>
          <p:cNvPr id="7" name="Group 7"/>
          <p:cNvGrpSpPr>
            <a:grpSpLocks noChangeAspect="1"/>
          </p:cNvGrpSpPr>
          <p:nvPr/>
        </p:nvGrpSpPr>
        <p:grpSpPr>
          <a:xfrm>
            <a:off x="607033" y="1555058"/>
            <a:ext cx="1770940" cy="1770940"/>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57FFDC"/>
            </a:solidFill>
          </p:spPr>
        </p:sp>
      </p:grpSp>
      <p:grpSp>
        <p:nvGrpSpPr>
          <p:cNvPr id="9" name="Group 9"/>
          <p:cNvGrpSpPr>
            <a:grpSpLocks noChangeAspect="1"/>
          </p:cNvGrpSpPr>
          <p:nvPr/>
        </p:nvGrpSpPr>
        <p:grpSpPr>
          <a:xfrm>
            <a:off x="559976" y="3859398"/>
            <a:ext cx="1770940" cy="1770940"/>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4090" y="1555058"/>
            <a:ext cx="1676826" cy="1676826"/>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07033" y="3859398"/>
            <a:ext cx="1676826" cy="1676826"/>
          </a:xfrm>
          <a:prstGeom prst="rect">
            <a:avLst/>
          </a:prstGeom>
        </p:spPr>
      </p:pic>
      <p:sp>
        <p:nvSpPr>
          <p:cNvPr id="13" name="TextBox 13"/>
          <p:cNvSpPr txBox="1"/>
          <p:nvPr/>
        </p:nvSpPr>
        <p:spPr>
          <a:xfrm>
            <a:off x="2673208" y="1656788"/>
            <a:ext cx="14277613" cy="1682903"/>
          </a:xfrm>
          <a:prstGeom prst="rect">
            <a:avLst/>
          </a:prstGeom>
        </p:spPr>
        <p:txBody>
          <a:bodyPr lIns="0" tIns="0" rIns="0" bIns="0" rtlCol="0" anchor="t">
            <a:spAutoFit/>
          </a:bodyPr>
          <a:lstStyle/>
          <a:p>
            <a:pPr algn="ctr">
              <a:lnSpc>
                <a:spcPts val="3331"/>
              </a:lnSpc>
              <a:spcBef>
                <a:spcPct val="0"/>
              </a:spcBef>
            </a:pPr>
            <a:r>
              <a:rPr lang="en-US" sz="3001">
                <a:solidFill>
                  <a:srgbClr val="FFFFFF"/>
                </a:solidFill>
                <a:latin typeface="HK Grotesk Bold Bold"/>
              </a:rPr>
              <a:t>1- THE IR EMITTER LED CONTINUOUSLY EMITS INFRARED. WHEN ANY OBJECT COMES WITHIN THE RANGE, SOME AMOUNT OF INFRARED REFLECTS FROM THE OBJECT’S SURFACE AND THAT REFLECTED INFRARED CAN BE DETECTED BY THE IR RECEIVER LED.</a:t>
            </a:r>
          </a:p>
        </p:txBody>
      </p:sp>
      <p:sp>
        <p:nvSpPr>
          <p:cNvPr id="14" name="TextBox 14"/>
          <p:cNvSpPr txBox="1"/>
          <p:nvPr/>
        </p:nvSpPr>
        <p:spPr>
          <a:xfrm>
            <a:off x="2720265" y="3905131"/>
            <a:ext cx="14277613" cy="1688999"/>
          </a:xfrm>
          <a:prstGeom prst="rect">
            <a:avLst/>
          </a:prstGeom>
        </p:spPr>
        <p:txBody>
          <a:bodyPr lIns="0" tIns="0" rIns="0" bIns="0" rtlCol="0" anchor="t">
            <a:spAutoFit/>
          </a:bodyPr>
          <a:lstStyle/>
          <a:p>
            <a:pPr algn="ctr">
              <a:lnSpc>
                <a:spcPts val="3324"/>
              </a:lnSpc>
              <a:spcBef>
                <a:spcPct val="0"/>
              </a:spcBef>
            </a:pPr>
            <a:r>
              <a:rPr lang="en-US" sz="2995">
                <a:solidFill>
                  <a:srgbClr val="FFFFFF"/>
                </a:solidFill>
                <a:latin typeface="HK Grotesk Bold Bold"/>
              </a:rPr>
              <a:t>2- THE LM358 COMPARES THE VOLTAGE ACROSS THE IR RECEIVER LED WITH THE PREDEFINED VALUE. WHEN ANY MOTION IS DETECTED THE VOLTAGE ACROSS THE IR RECEIVER CROSSES THE PREDEFINED VALUE, SO THE OUTPUT PIN (PIN 1) OF LM358 BECOMES HIGH.</a:t>
            </a:r>
          </a:p>
        </p:txBody>
      </p:sp>
      <p:grpSp>
        <p:nvGrpSpPr>
          <p:cNvPr id="15" name="Group 15"/>
          <p:cNvGrpSpPr>
            <a:grpSpLocks noChangeAspect="1"/>
          </p:cNvGrpSpPr>
          <p:nvPr/>
        </p:nvGrpSpPr>
        <p:grpSpPr>
          <a:xfrm>
            <a:off x="529472" y="6104158"/>
            <a:ext cx="1770940" cy="1770940"/>
            <a:chOff x="6705600" y="1371600"/>
            <a:chExt cx="10972800" cy="10972800"/>
          </a:xfrm>
        </p:grpSpPr>
        <p:sp>
          <p:nvSpPr>
            <p:cNvPr id="16" name="Freeform 1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57FFDC"/>
            </a:solidFill>
          </p:spPr>
        </p:sp>
      </p:grpSp>
      <p:pic>
        <p:nvPicPr>
          <p:cNvPr id="17" name="Picture 1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59976" y="6166467"/>
            <a:ext cx="1646322" cy="1646322"/>
          </a:xfrm>
          <a:prstGeom prst="rect">
            <a:avLst/>
          </a:prstGeom>
        </p:spPr>
      </p:pic>
      <p:sp>
        <p:nvSpPr>
          <p:cNvPr id="18" name="TextBox 18"/>
          <p:cNvSpPr txBox="1"/>
          <p:nvPr/>
        </p:nvSpPr>
        <p:spPr>
          <a:xfrm>
            <a:off x="2300412" y="6344713"/>
            <a:ext cx="15494356" cy="1308879"/>
          </a:xfrm>
          <a:prstGeom prst="rect">
            <a:avLst/>
          </a:prstGeom>
        </p:spPr>
        <p:txBody>
          <a:bodyPr lIns="0" tIns="0" rIns="0" bIns="0" rtlCol="0" anchor="t">
            <a:spAutoFit/>
          </a:bodyPr>
          <a:lstStyle/>
          <a:p>
            <a:pPr algn="ctr">
              <a:lnSpc>
                <a:spcPts val="3442"/>
              </a:lnSpc>
              <a:spcBef>
                <a:spcPct val="0"/>
              </a:spcBef>
            </a:pPr>
            <a:r>
              <a:rPr lang="en-US" sz="3101">
                <a:solidFill>
                  <a:srgbClr val="FFFFFF"/>
                </a:solidFill>
                <a:latin typeface="HK Grotesk Bold Bold"/>
              </a:rPr>
              <a:t>3- THE CLOCK PIN (PIN-14) OF CD4017 IC IS CONNECTED TO THE OUTPUT PIN OF LM358. SO WHEN ANY MOTION IS DETECTED, THE 4017 IC RECEIVES A CLOCK PULSE AND CHANGES THE CURRENT STATE OF PIN-2.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1817" flipH="1">
            <a:off x="-2041502" y="5206915"/>
            <a:ext cx="21853999" cy="7390754"/>
          </a:xfrm>
          <a:prstGeom prst="rect">
            <a:avLst/>
          </a:prstGeom>
        </p:spPr>
      </p:pic>
      <p:grpSp>
        <p:nvGrpSpPr>
          <p:cNvPr id="3" name="Group 3"/>
          <p:cNvGrpSpPr/>
          <p:nvPr/>
        </p:nvGrpSpPr>
        <p:grpSpPr>
          <a:xfrm>
            <a:off x="984960" y="7183858"/>
            <a:ext cx="616957" cy="2074442"/>
            <a:chOff x="0" y="0"/>
            <a:chExt cx="822610" cy="2765923"/>
          </a:xfrm>
        </p:grpSpPr>
        <p:sp>
          <p:nvSpPr>
            <p:cNvPr id="4" name="AutoShape 4"/>
            <p:cNvSpPr/>
            <p:nvPr/>
          </p:nvSpPr>
          <p:spPr>
            <a:xfrm>
              <a:off x="0" y="0"/>
              <a:ext cx="63500" cy="1767642"/>
            </a:xfrm>
            <a:prstGeom prst="rect">
              <a:avLst/>
            </a:prstGeom>
            <a:solidFill>
              <a:srgbClr val="57FFDC"/>
            </a:solidFill>
          </p:spPr>
        </p:sp>
        <p:sp>
          <p:nvSpPr>
            <p:cNvPr id="5" name="TextBox 5"/>
            <p:cNvSpPr txBox="1"/>
            <p:nvPr/>
          </p:nvSpPr>
          <p:spPr>
            <a:xfrm>
              <a:off x="0" y="2310295"/>
              <a:ext cx="822610" cy="455628"/>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09</a:t>
              </a:r>
            </a:p>
          </p:txBody>
        </p:sp>
      </p:grpSp>
      <p:grpSp>
        <p:nvGrpSpPr>
          <p:cNvPr id="6" name="Group 6"/>
          <p:cNvGrpSpPr>
            <a:grpSpLocks noChangeAspect="1"/>
          </p:cNvGrpSpPr>
          <p:nvPr/>
        </p:nvGrpSpPr>
        <p:grpSpPr>
          <a:xfrm>
            <a:off x="462596" y="321234"/>
            <a:ext cx="1770940" cy="1770940"/>
            <a:chOff x="6705600" y="1371600"/>
            <a:chExt cx="10972800" cy="10972800"/>
          </a:xfrm>
        </p:grpSpPr>
        <p:sp>
          <p:nvSpPr>
            <p:cNvPr id="7" name="Freeform 7"/>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57FFDC"/>
            </a:solidFill>
          </p:spPr>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5025" y="321234"/>
            <a:ext cx="1646322" cy="1646322"/>
          </a:xfrm>
          <a:prstGeom prst="rect">
            <a:avLst/>
          </a:prstGeom>
        </p:spPr>
      </p:pic>
      <p:grpSp>
        <p:nvGrpSpPr>
          <p:cNvPr id="9" name="Group 9"/>
          <p:cNvGrpSpPr>
            <a:grpSpLocks noChangeAspect="1"/>
          </p:cNvGrpSpPr>
          <p:nvPr/>
        </p:nvGrpSpPr>
        <p:grpSpPr>
          <a:xfrm>
            <a:off x="9434621" y="143230"/>
            <a:ext cx="1770940" cy="1770940"/>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63728" y="163671"/>
            <a:ext cx="1750499" cy="1750499"/>
          </a:xfrm>
          <a:prstGeom prst="rect">
            <a:avLst/>
          </a:prstGeom>
        </p:spPr>
      </p:pic>
      <p:grpSp>
        <p:nvGrpSpPr>
          <p:cNvPr id="12" name="Group 12"/>
          <p:cNvGrpSpPr>
            <a:grpSpLocks noChangeAspect="1"/>
          </p:cNvGrpSpPr>
          <p:nvPr/>
        </p:nvGrpSpPr>
        <p:grpSpPr>
          <a:xfrm>
            <a:off x="407968" y="4662566"/>
            <a:ext cx="1770940" cy="1770940"/>
            <a:chOff x="6705600" y="1371600"/>
            <a:chExt cx="10972800" cy="10972800"/>
          </a:xfrm>
        </p:grpSpPr>
        <p:sp>
          <p:nvSpPr>
            <p:cNvPr id="13" name="Freeform 13"/>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57FFDC"/>
            </a:solidFill>
          </p:spPr>
        </p:sp>
      </p:gr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55025" y="4662566"/>
            <a:ext cx="1676826" cy="1676826"/>
          </a:xfrm>
          <a:prstGeom prst="rect">
            <a:avLst/>
          </a:prstGeom>
        </p:spPr>
      </p:pic>
      <p:sp>
        <p:nvSpPr>
          <p:cNvPr id="15" name="TextBox 15"/>
          <p:cNvSpPr txBox="1"/>
          <p:nvPr/>
        </p:nvSpPr>
        <p:spPr>
          <a:xfrm>
            <a:off x="2233536" y="359334"/>
            <a:ext cx="5931194" cy="3575791"/>
          </a:xfrm>
          <a:prstGeom prst="rect">
            <a:avLst/>
          </a:prstGeom>
        </p:spPr>
        <p:txBody>
          <a:bodyPr lIns="0" tIns="0" rIns="0" bIns="0" rtlCol="0" anchor="t">
            <a:spAutoFit/>
          </a:bodyPr>
          <a:lstStyle/>
          <a:p>
            <a:pPr algn="ctr">
              <a:lnSpc>
                <a:spcPts val="4077"/>
              </a:lnSpc>
              <a:spcBef>
                <a:spcPct val="0"/>
              </a:spcBef>
            </a:pPr>
            <a:r>
              <a:rPr lang="en-US" sz="3673">
                <a:solidFill>
                  <a:srgbClr val="FFFFFF"/>
                </a:solidFill>
                <a:latin typeface="HK Grotesk Bold Bold"/>
              </a:rPr>
              <a:t>4-  THE PIN-2 OF CD4017 IS CONNECTED WITH THE BASE OF THE BC547 NPN TRANSISTOR, SO WHEN THE PIN-2 BECOMES HIGH THE TRANSISTOR TURNS ON.</a:t>
            </a:r>
          </a:p>
        </p:txBody>
      </p:sp>
      <p:sp>
        <p:nvSpPr>
          <p:cNvPr id="16" name="TextBox 16"/>
          <p:cNvSpPr txBox="1"/>
          <p:nvPr/>
        </p:nvSpPr>
        <p:spPr>
          <a:xfrm>
            <a:off x="11205561" y="349809"/>
            <a:ext cx="6556824" cy="2704953"/>
          </a:xfrm>
          <a:prstGeom prst="rect">
            <a:avLst/>
          </a:prstGeom>
        </p:spPr>
        <p:txBody>
          <a:bodyPr lIns="0" tIns="0" rIns="0" bIns="0" rtlCol="0" anchor="t">
            <a:spAutoFit/>
          </a:bodyPr>
          <a:lstStyle/>
          <a:p>
            <a:pPr algn="ctr">
              <a:lnSpc>
                <a:spcPts val="3591"/>
              </a:lnSpc>
              <a:spcBef>
                <a:spcPct val="0"/>
              </a:spcBef>
            </a:pPr>
            <a:r>
              <a:rPr lang="en-US" sz="3235">
                <a:solidFill>
                  <a:srgbClr val="FFFFFF"/>
                </a:solidFill>
                <a:latin typeface="HK Grotesk Bold Bold"/>
              </a:rPr>
              <a:t>5-  WHEN THE TRANSISTOR TURNS ON, THE CURRENT CAN FLOW THROUGH THE RELAY COIL. SO THE LOAD CONNECTED WITH THE RELAY ALSO TURNS ON.</a:t>
            </a:r>
          </a:p>
        </p:txBody>
      </p:sp>
      <p:grpSp>
        <p:nvGrpSpPr>
          <p:cNvPr id="17" name="Group 17"/>
          <p:cNvGrpSpPr>
            <a:grpSpLocks noChangeAspect="1"/>
          </p:cNvGrpSpPr>
          <p:nvPr/>
        </p:nvGrpSpPr>
        <p:grpSpPr>
          <a:xfrm>
            <a:off x="9434621" y="4873622"/>
            <a:ext cx="1770940" cy="1770940"/>
            <a:chOff x="6705600" y="1371600"/>
            <a:chExt cx="10972800" cy="10972800"/>
          </a:xfrm>
        </p:grpSpPr>
        <p:sp>
          <p:nvSpPr>
            <p:cNvPr id="18" name="Freeform 1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pic>
        <p:nvPicPr>
          <p:cNvPr id="19" name="Picture 1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481678" y="4873622"/>
            <a:ext cx="1676826" cy="1676826"/>
          </a:xfrm>
          <a:prstGeom prst="rect">
            <a:avLst/>
          </a:prstGeom>
        </p:spPr>
      </p:pic>
      <p:sp>
        <p:nvSpPr>
          <p:cNvPr id="20" name="TextBox 20"/>
          <p:cNvSpPr txBox="1"/>
          <p:nvPr/>
        </p:nvSpPr>
        <p:spPr>
          <a:xfrm>
            <a:off x="2055484" y="4902197"/>
            <a:ext cx="7508244" cy="2348559"/>
          </a:xfrm>
          <a:prstGeom prst="rect">
            <a:avLst/>
          </a:prstGeom>
        </p:spPr>
        <p:txBody>
          <a:bodyPr lIns="0" tIns="0" rIns="0" bIns="0" rtlCol="0" anchor="t">
            <a:spAutoFit/>
          </a:bodyPr>
          <a:lstStyle/>
          <a:p>
            <a:pPr algn="ctr">
              <a:lnSpc>
                <a:spcPts val="3737"/>
              </a:lnSpc>
              <a:spcBef>
                <a:spcPct val="0"/>
              </a:spcBef>
            </a:pPr>
            <a:r>
              <a:rPr lang="en-US" sz="3367">
                <a:solidFill>
                  <a:srgbClr val="FFFFFF"/>
                </a:solidFill>
                <a:latin typeface="HK Grotesk Bold Bold"/>
              </a:rPr>
              <a:t>6- WHEN THE IR LEDS DETECT ANY MOTION THE SECOND TIME, IT SENDS THE NEXT CLOCK PULSE TO CD4017 IC. THEN THE PIN-2 BECOMES LOW.</a:t>
            </a:r>
          </a:p>
        </p:txBody>
      </p:sp>
      <p:sp>
        <p:nvSpPr>
          <p:cNvPr id="21" name="TextBox 21"/>
          <p:cNvSpPr txBox="1"/>
          <p:nvPr/>
        </p:nvSpPr>
        <p:spPr>
          <a:xfrm>
            <a:off x="11205561" y="4915058"/>
            <a:ext cx="7005415" cy="2335698"/>
          </a:xfrm>
          <a:prstGeom prst="rect">
            <a:avLst/>
          </a:prstGeom>
        </p:spPr>
        <p:txBody>
          <a:bodyPr lIns="0" tIns="0" rIns="0" bIns="0" rtlCol="0" anchor="t">
            <a:spAutoFit/>
          </a:bodyPr>
          <a:lstStyle/>
          <a:p>
            <a:pPr algn="ctr">
              <a:lnSpc>
                <a:spcPts val="3702"/>
              </a:lnSpc>
              <a:spcBef>
                <a:spcPct val="0"/>
              </a:spcBef>
            </a:pPr>
            <a:r>
              <a:rPr lang="en-US" sz="3335">
                <a:solidFill>
                  <a:srgbClr val="FFFFFF"/>
                </a:solidFill>
                <a:latin typeface="HK Grotesk Bold Bold"/>
              </a:rPr>
              <a:t>7- IF THE PIN-2 BECOMES LOW, THE TRANSISTOR TURNS OFF, AND ACCORDINGLY THE LOAD CONNECTED WITH THE RELAY ALSO TURNS OFF.</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424</Words>
  <Application>Microsoft Office PowerPoint</Application>
  <PresentationFormat>Custom</PresentationFormat>
  <Paragraphs>55</Paragraphs>
  <Slides>15</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HK Grotesk Light</vt:lpstr>
      <vt:lpstr>Arial</vt:lpstr>
      <vt:lpstr>Calibri</vt:lpstr>
      <vt:lpstr>HK Grotesk Bold</vt:lpstr>
      <vt:lpstr>HK Grotesk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Technology Portfolio Presentation</dc:title>
  <dc:creator>cdc</dc:creator>
  <cp:lastModifiedBy>30012060104843</cp:lastModifiedBy>
  <cp:revision>2</cp:revision>
  <dcterms:created xsi:type="dcterms:W3CDTF">2006-08-16T00:00:00Z</dcterms:created>
  <dcterms:modified xsi:type="dcterms:W3CDTF">2023-05-02T19:02:50Z</dcterms:modified>
  <dc:identifier>DAFhyaBx-Mo</dc:identifier>
</cp:coreProperties>
</file>